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82" autoAdjust="0"/>
    <p:restoredTop sz="81317" autoAdjust="0"/>
  </p:normalViewPr>
  <p:slideViewPr>
    <p:cSldViewPr snapToGrid="0">
      <p:cViewPr>
        <p:scale>
          <a:sx n="40" d="100"/>
          <a:sy n="40" d="100"/>
        </p:scale>
        <p:origin x="-2244" y="-8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2608A-784B-4B29-963C-5509A31DB0CC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896C4-6C0F-4B81-BA4D-4DDD9D0DDA9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25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78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492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07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sz="1200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5763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en-US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515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sz="1200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3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>
              <a:buNone/>
            </a:pPr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8982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en-US" sz="1200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896C4-6C0F-4B81-BA4D-4DDD9D0DDA9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84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9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72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12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4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62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19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8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99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81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3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2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A3DF-B304-49BE-BAB3-DC94D67BA66E}" type="datetimeFigureOut">
              <a:rPr lang="en-US" smtClean="0"/>
              <a:t>12/3/2024</a:t>
            </a:fld>
            <a:endParaRPr lang="en-US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0856E-3AB4-47FF-B5B4-12BD495BED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93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0983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+mn-lt"/>
              </a:rPr>
              <a:t>University of Basrah	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College of Nursing</a:t>
            </a:r>
            <a:endParaRPr lang="en-US" sz="2400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026535"/>
            <a:ext cx="9144000" cy="2231265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Management &amp;Leadership in Nursing </a:t>
            </a:r>
          </a:p>
          <a:p>
            <a:r>
              <a:rPr lang="en-US" b="1" dirty="0" smtClean="0"/>
              <a:t>Risk management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Lecture eleven </a:t>
            </a:r>
            <a:r>
              <a:rPr lang="en-US" dirty="0" smtClean="0"/>
              <a:t>  </a:t>
            </a:r>
          </a:p>
          <a:p>
            <a:pPr algn="l"/>
            <a:r>
              <a:rPr lang="en-US" dirty="0" smtClean="0"/>
              <a:t>Prepared by :- assist lect. Hazim Naeem Waheeb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787" y="112236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9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599" cy="4710112"/>
          </a:xfrm>
        </p:spPr>
      </p:pic>
    </p:spTree>
    <p:extLst>
      <p:ext uri="{BB962C8B-B14F-4D97-AF65-F5344CB8AC3E}">
        <p14:creationId xmlns:p14="http://schemas.microsoft.com/office/powerpoint/2010/main" val="825098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67698"/>
          </a:xfrm>
        </p:spPr>
        <p:txBody>
          <a:bodyPr>
            <a:normAutofit/>
          </a:bodyPr>
          <a:lstStyle/>
          <a:p>
            <a:pPr marL="0" indent="0" algn="justLow" rtl="0">
              <a:buNone/>
            </a:pPr>
            <a:r>
              <a:rPr lang="en-US" sz="3600" dirty="0" smtClean="0"/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What is risk management?</a:t>
            </a:r>
          </a:p>
          <a:p>
            <a:pPr marL="0" indent="0" algn="justLow" rtl="0">
              <a:buNone/>
            </a:pPr>
            <a:r>
              <a:rPr lang="en-US" sz="3600" dirty="0" smtClean="0"/>
              <a:t>Risk management is the process of identifying, assessing and controlling financial, legal, strategic and security risks to an organization’s capital and earnings.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134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70"/>
          </a:xfrm>
        </p:spPr>
        <p:txBody>
          <a:bodyPr/>
          <a:lstStyle/>
          <a:p>
            <a:pPr marL="0" indent="0" algn="justLow" rtl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Importance of risk management:</a:t>
            </a:r>
          </a:p>
          <a:p>
            <a:pPr marL="0" indent="0" algn="justLow" rtl="0">
              <a:buNone/>
            </a:pPr>
            <a:r>
              <a:rPr lang="en-US" sz="3600" dirty="0" smtClean="0"/>
              <a:t>These threats or risks, could stem from a wide variety of sources, including:</a:t>
            </a:r>
          </a:p>
          <a:p>
            <a:pPr marL="0" indent="0" algn="justLow" rtl="0">
              <a:buNone/>
            </a:pPr>
            <a:r>
              <a:rPr lang="en-US" sz="3600" dirty="0" smtClean="0"/>
              <a:t>1. Financial uncertainty</a:t>
            </a:r>
          </a:p>
          <a:p>
            <a:pPr marL="0" indent="0" algn="justLow" rtl="0">
              <a:buNone/>
            </a:pPr>
            <a:r>
              <a:rPr lang="en-US" sz="3600" dirty="0" smtClean="0"/>
              <a:t>2. Legal liabilities</a:t>
            </a:r>
          </a:p>
          <a:p>
            <a:pPr marL="0" indent="0" algn="justLow" rtl="0">
              <a:buNone/>
            </a:pPr>
            <a:r>
              <a:rPr lang="en-US" sz="3600" dirty="0" smtClean="0"/>
              <a:t>3. Strategic management errors</a:t>
            </a:r>
          </a:p>
          <a:p>
            <a:pPr marL="0" indent="0" algn="justLow" rtl="0">
              <a:buNone/>
            </a:pPr>
            <a:r>
              <a:rPr lang="en-US" sz="3600" dirty="0" smtClean="0"/>
              <a:t>4. Accidents</a:t>
            </a:r>
          </a:p>
          <a:p>
            <a:pPr marL="0" indent="0" algn="justLow" rtl="0">
              <a:buNone/>
            </a:pPr>
            <a:r>
              <a:rPr lang="en-US" sz="3600" dirty="0" smtClean="0"/>
              <a:t>5. Natural disasters.</a:t>
            </a:r>
            <a:r>
              <a:rPr lang="en-US" dirty="0" smtClean="0"/>
              <a:t>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5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717" y="740979"/>
            <a:ext cx="11133083" cy="4918842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sz="3600" dirty="0" smtClean="0"/>
              <a:t>If an unforeseen event catches your organization unaware, the impact could be:</a:t>
            </a:r>
          </a:p>
          <a:p>
            <a:pPr marL="0" indent="0" algn="just" rtl="0">
              <a:buNone/>
            </a:pPr>
            <a:r>
              <a:rPr lang="en-US" sz="3600" dirty="0" smtClean="0"/>
              <a:t>1. Minor, such as a small impact on your overhead costs. </a:t>
            </a:r>
          </a:p>
          <a:p>
            <a:pPr marL="0" indent="0" algn="just" rtl="0">
              <a:buNone/>
            </a:pPr>
            <a:r>
              <a:rPr lang="en-US" sz="3600" dirty="0" smtClean="0"/>
              <a:t>2. Catastrophic, such as a significant financial burden or even the closure of your business.</a:t>
            </a:r>
          </a:p>
          <a:p>
            <a:pPr marL="0" indent="0" algn="just" rtl="0">
              <a:buNone/>
            </a:pPr>
            <a:r>
              <a:rPr lang="en-US" sz="3600" dirty="0" smtClean="0"/>
              <a:t>To reduce risk, an organization needs to apply resources to minimize, monitor and control the impact of negative events while maximizing positive events.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1324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73421" y="977462"/>
            <a:ext cx="11792607" cy="4824247"/>
          </a:xfrm>
        </p:spPr>
        <p:txBody>
          <a:bodyPr>
            <a:normAutofit/>
          </a:bodyPr>
          <a:lstStyle/>
          <a:p>
            <a:pPr marL="0" indent="0" algn="just" rtl="0">
              <a:buNone/>
            </a:pPr>
            <a:r>
              <a:rPr lang="en-US" sz="3600" b="1" dirty="0" smtClean="0">
                <a:solidFill>
                  <a:srgbClr val="C00000"/>
                </a:solidFill>
              </a:rPr>
              <a:t>The risk management process</a:t>
            </a:r>
          </a:p>
          <a:p>
            <a:pPr marL="0" indent="0" algn="just" rtl="0">
              <a:buNone/>
            </a:pPr>
            <a:r>
              <a:rPr lang="en-US" sz="3600" dirty="0" smtClean="0"/>
              <a:t>Risk management is a system of people, processes and technology that enables an organization to establish objectives in line with values and risks.</a:t>
            </a:r>
          </a:p>
          <a:p>
            <a:pPr marL="0" indent="0" algn="just" rtl="0">
              <a:buNone/>
            </a:pPr>
            <a:r>
              <a:rPr lang="en-US" sz="3600" dirty="0" smtClean="0"/>
              <a:t>A successful risk assessment program must meet legal, contractual, internal, social and ethical goals, as well as monitor new technology-related regulations.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205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1890" y="740979"/>
            <a:ext cx="11808372" cy="5435983"/>
          </a:xfrm>
        </p:spPr>
        <p:txBody>
          <a:bodyPr>
            <a:normAutofit/>
          </a:bodyPr>
          <a:lstStyle/>
          <a:p>
            <a:pPr marL="0" indent="0" algn="justLow" rtl="0">
              <a:buNone/>
            </a:pP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C00000"/>
                </a:solidFill>
              </a:rPr>
              <a:t>Three important steps of the risk management process are:</a:t>
            </a:r>
          </a:p>
          <a:p>
            <a:pPr marL="0" indent="0" algn="justLow" rtl="0">
              <a:buNone/>
            </a:pPr>
            <a:r>
              <a:rPr lang="en-US" sz="3200" b="1" dirty="0" smtClean="0"/>
              <a:t>1. Risk identification</a:t>
            </a:r>
          </a:p>
          <a:p>
            <a:pPr marL="0" indent="0" algn="justLow" rtl="0">
              <a:buNone/>
            </a:pPr>
            <a:r>
              <a:rPr lang="en-US" sz="3200" dirty="0" smtClean="0"/>
              <a:t>Risk identification is the process of identifying and assessing threats to an organization, its operations and its workforce. </a:t>
            </a:r>
          </a:p>
          <a:p>
            <a:pPr marL="0" indent="0" algn="justLow" rtl="0">
              <a:buNone/>
            </a:pPr>
            <a:r>
              <a:rPr lang="en-US" sz="3200" b="1" dirty="0" smtClean="0"/>
              <a:t>2. Risk analysis and assessment</a:t>
            </a:r>
          </a:p>
          <a:p>
            <a:pPr marL="0" indent="0" algn="justLow" rtl="0">
              <a:buNone/>
            </a:pPr>
            <a:r>
              <a:rPr lang="en-US" sz="3200" dirty="0" smtClean="0"/>
              <a:t>Risk analysis involves establishing the probability that a risk event might occur and the potential outcome of each event. </a:t>
            </a:r>
          </a:p>
          <a:p>
            <a:pPr marL="0" indent="0" algn="justLow" rtl="0">
              <a:buNone/>
            </a:pPr>
            <a:r>
              <a:rPr lang="en-US" sz="3200" b="1" dirty="0" smtClean="0"/>
              <a:t>3. Risk mitigation and monitoring</a:t>
            </a:r>
          </a:p>
          <a:p>
            <a:pPr marL="0" indent="0" algn="justLow" rtl="0">
              <a:buNone/>
            </a:pPr>
            <a:r>
              <a:rPr lang="en-US" sz="3200" dirty="0" smtClean="0"/>
              <a:t>Risk mitigation refers to the process of planning and developing methods and options to reduce threats to project objectives.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230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20717" y="630621"/>
            <a:ext cx="11133083" cy="4682358"/>
          </a:xfrm>
        </p:spPr>
        <p:txBody>
          <a:bodyPr/>
          <a:lstStyle/>
          <a:p>
            <a:pPr marL="0" indent="0" algn="justLow" rtl="0">
              <a:buNone/>
            </a:pPr>
            <a:r>
              <a:rPr lang="en-US" sz="3600" dirty="0" smtClean="0"/>
              <a:t> </a:t>
            </a:r>
            <a:r>
              <a:rPr lang="en-US" sz="3600" b="1" dirty="0" smtClean="0"/>
              <a:t>Risk response strategies and treatment</a:t>
            </a:r>
          </a:p>
          <a:p>
            <a:pPr marL="0" indent="0" algn="justLow" rtl="0">
              <a:buNone/>
            </a:pPr>
            <a:r>
              <a:rPr lang="en-US" sz="3600" dirty="0" smtClean="0"/>
              <a:t>What are the most common responses to risk?</a:t>
            </a:r>
          </a:p>
          <a:p>
            <a:pPr marL="0" indent="0" algn="justLow" rtl="0">
              <a:buNone/>
            </a:pPr>
            <a:r>
              <a:rPr lang="en-US" sz="3600" dirty="0" smtClean="0"/>
              <a:t>1. Risk avoidance</a:t>
            </a:r>
          </a:p>
          <a:p>
            <a:pPr marL="0" indent="0" algn="justLow" rtl="0">
              <a:buNone/>
            </a:pPr>
            <a:r>
              <a:rPr lang="en-US" sz="3600" dirty="0" smtClean="0"/>
              <a:t>2. Risk reduction</a:t>
            </a:r>
          </a:p>
          <a:p>
            <a:pPr marL="0" indent="0" algn="justLow" rtl="0">
              <a:buNone/>
            </a:pPr>
            <a:r>
              <a:rPr lang="en-US" sz="3600" dirty="0" smtClean="0"/>
              <a:t>3. Risk sharing</a:t>
            </a:r>
          </a:p>
          <a:p>
            <a:pPr marL="0" indent="0" algn="justLow" rtl="0">
              <a:buNone/>
            </a:pPr>
            <a:r>
              <a:rPr lang="en-US" sz="3600" dirty="0" smtClean="0"/>
              <a:t>4. Transferring risk</a:t>
            </a:r>
          </a:p>
          <a:p>
            <a:pPr marL="0" indent="0" algn="justLow" rtl="0">
              <a:buNone/>
            </a:pPr>
            <a:r>
              <a:rPr lang="en-US" sz="3600" dirty="0" smtClean="0"/>
              <a:t>5. Risk acceptance and retention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416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1890" y="795028"/>
            <a:ext cx="11666482" cy="5668833"/>
          </a:xfrm>
        </p:spPr>
        <p:txBody>
          <a:bodyPr>
            <a:noAutofit/>
          </a:bodyPr>
          <a:lstStyle/>
          <a:p>
            <a:pPr marL="514350" indent="-514350" algn="justLow" rtl="0">
              <a:buFont typeface="+mj-lt"/>
              <a:buAutoNum type="arabicPeriod"/>
            </a:pPr>
            <a:r>
              <a:rPr lang="en-US" sz="3200" dirty="0" smtClean="0"/>
              <a:t>Risk </a:t>
            </a:r>
            <a:r>
              <a:rPr lang="en-US" sz="3200" dirty="0" smtClean="0"/>
              <a:t>management standards set out a specific set of strategic  processes that start with the objectives of an organization and intend to identify risks and promote the mitigation of risks through best practice. </a:t>
            </a:r>
          </a:p>
          <a:p>
            <a:pPr marL="514350" indent="-514350" algn="justLow" rtl="0">
              <a:buFont typeface="+mj-lt"/>
              <a:buAutoNum type="arabicPeriod"/>
            </a:pPr>
            <a:r>
              <a:rPr lang="en-US" sz="3200" dirty="0" smtClean="0"/>
              <a:t> While adopting a risk management standard has its advantages, it is not without challenges. </a:t>
            </a:r>
          </a:p>
          <a:p>
            <a:pPr marL="514350" indent="-514350" algn="justLow" rtl="0">
              <a:buFont typeface="+mj-lt"/>
              <a:buAutoNum type="arabicPeriod"/>
            </a:pPr>
            <a:r>
              <a:rPr lang="en-US" sz="3200" dirty="0" smtClean="0"/>
              <a:t> The new standard might not easily fit into what you are doing already, so you could have to introduce new ways of working. </a:t>
            </a:r>
          </a:p>
          <a:p>
            <a:pPr marL="514350" indent="-514350" algn="justLow" rtl="0">
              <a:buFont typeface="+mj-lt"/>
              <a:buAutoNum type="arabicPeriod"/>
            </a:pPr>
            <a:r>
              <a:rPr lang="en-US" sz="3200" dirty="0" smtClean="0"/>
              <a:t> The standards might need customizing to your industry or business.</a:t>
            </a:r>
            <a:endParaRPr lang="en-US" sz="3200" dirty="0"/>
          </a:p>
        </p:txBody>
      </p:sp>
      <p:sp>
        <p:nvSpPr>
          <p:cNvPr id="2" name="مستطيل 1"/>
          <p:cNvSpPr/>
          <p:nvPr/>
        </p:nvSpPr>
        <p:spPr>
          <a:xfrm>
            <a:off x="1860331" y="259497"/>
            <a:ext cx="8098221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0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Limitations and risk management standards</a:t>
            </a:r>
          </a:p>
        </p:txBody>
      </p:sp>
    </p:spTree>
    <p:extLst>
      <p:ext uri="{BB962C8B-B14F-4D97-AF65-F5344CB8AC3E}">
        <p14:creationId xmlns:p14="http://schemas.microsoft.com/office/powerpoint/2010/main" val="92047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sz="6000" b="1" dirty="0">
                <a:solidFill>
                  <a:srgbClr val="FF0000"/>
                </a:solidFill>
              </a:rPr>
              <a:t>homework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</a:rPr>
              <a:t>What is risk </a:t>
            </a:r>
            <a:r>
              <a:rPr lang="en-US" b="1" dirty="0" smtClean="0">
                <a:solidFill>
                  <a:srgbClr val="C00000"/>
                </a:solidFill>
              </a:rPr>
              <a:t>management?</a:t>
            </a:r>
          </a:p>
          <a:p>
            <a:pPr algn="l" rtl="0"/>
            <a:r>
              <a:rPr lang="en-US" b="1" dirty="0">
                <a:solidFill>
                  <a:srgbClr val="C00000"/>
                </a:solidFill>
              </a:rPr>
              <a:t>What are the risk response and treatment </a:t>
            </a:r>
            <a:r>
              <a:rPr lang="en-US" b="1" dirty="0" smtClean="0">
                <a:solidFill>
                  <a:srgbClr val="C00000"/>
                </a:solidFill>
              </a:rPr>
              <a:t>strategies?</a:t>
            </a:r>
            <a:endParaRPr lang="en-US" dirty="0" smtClean="0"/>
          </a:p>
          <a:p>
            <a:pPr algn="l" rtl="0"/>
            <a:r>
              <a:rPr lang="en-US" b="1" dirty="0">
                <a:solidFill>
                  <a:srgbClr val="C00000"/>
                </a:solidFill>
              </a:rPr>
              <a:t>Enumerate of importance of risk </a:t>
            </a:r>
            <a:r>
              <a:rPr lang="en-US" b="1" dirty="0" smtClean="0">
                <a:solidFill>
                  <a:srgbClr val="C00000"/>
                </a:solidFill>
              </a:rPr>
              <a:t>management?</a:t>
            </a:r>
          </a:p>
          <a:p>
            <a:pPr algn="l" rtl="0"/>
            <a:r>
              <a:rPr lang="en-US" b="1" dirty="0">
                <a:solidFill>
                  <a:srgbClr val="C00000"/>
                </a:solidFill>
              </a:rPr>
              <a:t>There are three important steps in the risk management process. What are they?</a:t>
            </a:r>
            <a:endParaRPr lang="en-US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64286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486</Words>
  <Application>Microsoft Office PowerPoint</Application>
  <PresentationFormat>مخصص</PresentationFormat>
  <Paragraphs>54</Paragraphs>
  <Slides>10</Slides>
  <Notes>8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نسق Office</vt:lpstr>
      <vt:lpstr>University of Basrah  College of Nursing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homework</vt:lpstr>
      <vt:lpstr>عرض تقديمي في PowerPoint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HAZEEM</cp:lastModifiedBy>
  <cp:revision>13</cp:revision>
  <dcterms:created xsi:type="dcterms:W3CDTF">2023-12-12T06:52:46Z</dcterms:created>
  <dcterms:modified xsi:type="dcterms:W3CDTF">2024-12-03T19:19:50Z</dcterms:modified>
</cp:coreProperties>
</file>